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gif"/><Relationship Id="rId4" Type="http://schemas.openxmlformats.org/officeDocument/2006/relationships/image" Target="../media/image22.gif"/><Relationship Id="rId5" Type="http://schemas.openxmlformats.org/officeDocument/2006/relationships/image" Target="../media/image27.gif"/><Relationship Id="rId6" Type="http://schemas.openxmlformats.org/officeDocument/2006/relationships/image" Target="../media/image24.gif"/><Relationship Id="rId7" Type="http://schemas.openxmlformats.org/officeDocument/2006/relationships/image" Target="../media/image2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2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980000"/>
                </a:solidFill>
              </a:rPr>
              <a:t>Online Model Learning and Control from Streaming Data using Gaussian Processes for Robot Teleoperation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Presentation by Brian Wilcox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ARClab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980000"/>
                </a:solidFill>
              </a:rPr>
              <a:t>My Approach</a:t>
            </a:r>
            <a:r>
              <a:rPr lang="en" sz="2600"/>
              <a:t>: </a:t>
            </a:r>
            <a:r>
              <a:rPr lang="en" sz="2600">
                <a:solidFill>
                  <a:srgbClr val="000000"/>
                </a:solidFill>
              </a:rPr>
              <a:t>Sparse Online Local Gaussian Processes</a:t>
            </a:r>
            <a:endParaRPr sz="26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152475"/>
            <a:ext cx="814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0000FF"/>
                </a:solidFill>
              </a:rPr>
              <a:t>Jitter</a:t>
            </a:r>
            <a:r>
              <a:rPr lang="en"/>
              <a:t> robot joints for </a:t>
            </a:r>
            <a:r>
              <a:rPr i="1" lang="en"/>
              <a:t>N</a:t>
            </a:r>
            <a:r>
              <a:rPr baseline="-25000" i="1" lang="en"/>
              <a:t>jit</a:t>
            </a:r>
            <a:r>
              <a:rPr lang="en"/>
              <a:t> points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0000FF"/>
                </a:solidFill>
              </a:rPr>
              <a:t>Initialize</a:t>
            </a:r>
            <a:r>
              <a:rPr lang="en"/>
              <a:t>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Partition jittered points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 initial model </a:t>
            </a:r>
            <a:r>
              <a:rPr i="1" lang="en"/>
              <a:t>M</a:t>
            </a:r>
            <a:r>
              <a:rPr baseline="-25000" i="1" lang="en"/>
              <a:t>0</a:t>
            </a:r>
            <a:r>
              <a:rPr i="1" lang="en"/>
              <a:t> </a:t>
            </a:r>
            <a:r>
              <a:rPr lang="en"/>
              <a:t>with</a:t>
            </a:r>
            <a:r>
              <a:rPr lang="en"/>
              <a:t> up to</a:t>
            </a:r>
            <a:r>
              <a:rPr lang="en"/>
              <a:t> </a:t>
            </a:r>
            <a:r>
              <a:rPr i="1" lang="en"/>
              <a:t>K</a:t>
            </a:r>
            <a:r>
              <a:rPr lang="en"/>
              <a:t> inducing points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Initialize a sparse “drifting” GP model,  </a:t>
            </a:r>
            <a:r>
              <a:rPr i="1" lang="en"/>
              <a:t>M</a:t>
            </a:r>
            <a:r>
              <a:rPr baseline="-25000" i="1" lang="en"/>
              <a:t>drift</a:t>
            </a:r>
            <a:r>
              <a:rPr i="1" lang="en"/>
              <a:t> = M</a:t>
            </a:r>
            <a:r>
              <a:rPr baseline="-25000" i="1" lang="en"/>
              <a:t>0</a:t>
            </a:r>
            <a:r>
              <a:rPr i="1" lang="en"/>
              <a:t>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0000FF"/>
                </a:solidFill>
              </a:rPr>
              <a:t>Receive</a:t>
            </a:r>
            <a:r>
              <a:rPr lang="en"/>
              <a:t> test input, </a:t>
            </a:r>
            <a:r>
              <a:rPr i="1" lang="en"/>
              <a:t>x</a:t>
            </a:r>
            <a:r>
              <a:rPr baseline="-25000" i="1" lang="en"/>
              <a:t>test</a:t>
            </a:r>
            <a:endParaRPr i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0000FF"/>
                </a:solidFill>
              </a:rPr>
              <a:t>Predict </a:t>
            </a:r>
            <a:r>
              <a:rPr lang="en"/>
              <a:t>output, </a:t>
            </a:r>
            <a:r>
              <a:rPr i="1" lang="en"/>
              <a:t>y</a:t>
            </a:r>
            <a:r>
              <a:rPr baseline="-25000" i="1" lang="en"/>
              <a:t>pred</a:t>
            </a:r>
            <a:endParaRPr i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0000FF"/>
                </a:solidFill>
              </a:rPr>
              <a:t>Control</a:t>
            </a:r>
            <a:r>
              <a:rPr lang="en"/>
              <a:t> : </a:t>
            </a:r>
            <a:r>
              <a:rPr i="1" lang="en"/>
              <a:t>y</a:t>
            </a:r>
            <a:r>
              <a:rPr baseline="-25000" i="1" lang="en"/>
              <a:t>pred </a:t>
            </a:r>
            <a:r>
              <a:rPr i="1" lang="en"/>
              <a:t>→ x</a:t>
            </a:r>
            <a:r>
              <a:rPr baseline="-25000" i="1" lang="en"/>
              <a:t>exp</a:t>
            </a:r>
            <a:endParaRPr i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0000FF"/>
                </a:solidFill>
              </a:rPr>
              <a:t>Train</a:t>
            </a:r>
            <a:r>
              <a:rPr lang="en"/>
              <a:t> </a:t>
            </a:r>
            <a:r>
              <a:rPr i="1" lang="en"/>
              <a:t>M</a:t>
            </a:r>
            <a:r>
              <a:rPr baseline="-25000" i="1" lang="en"/>
              <a:t>drift</a:t>
            </a:r>
            <a:r>
              <a:rPr baseline="-25000" lang="en"/>
              <a:t>t</a:t>
            </a:r>
            <a:r>
              <a:rPr lang="en"/>
              <a:t> ← (</a:t>
            </a:r>
            <a:r>
              <a:rPr i="1" lang="en"/>
              <a:t>x</a:t>
            </a:r>
            <a:r>
              <a:rPr baseline="-25000" i="1" lang="en"/>
              <a:t>exp</a:t>
            </a:r>
            <a:r>
              <a:rPr i="1" lang="en"/>
              <a:t>, y</a:t>
            </a:r>
            <a:r>
              <a:rPr baseline="-25000" i="1" lang="en"/>
              <a:t>pred</a:t>
            </a:r>
            <a:r>
              <a:rPr lang="en"/>
              <a:t>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0000FF"/>
                </a:solidFill>
              </a:rPr>
              <a:t>Partition</a:t>
            </a:r>
            <a:r>
              <a:rPr lang="en"/>
              <a:t> new experience (</a:t>
            </a:r>
            <a:r>
              <a:rPr i="1" lang="en"/>
              <a:t>x</a:t>
            </a:r>
            <a:r>
              <a:rPr baseline="-25000" i="1" lang="en"/>
              <a:t>exp</a:t>
            </a:r>
            <a:r>
              <a:rPr i="1" lang="en"/>
              <a:t>, y</a:t>
            </a:r>
            <a:r>
              <a:rPr baseline="-25000" i="1" lang="en"/>
              <a:t>pred</a:t>
            </a:r>
            <a:r>
              <a:rPr lang="en"/>
              <a:t>) into local models </a:t>
            </a:r>
            <a:r>
              <a:rPr i="1" lang="en"/>
              <a:t>M</a:t>
            </a:r>
            <a:r>
              <a:rPr baseline="-25000" i="1" lang="en"/>
              <a:t>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0000FF"/>
                </a:solidFill>
              </a:rPr>
              <a:t>Train</a:t>
            </a:r>
            <a:r>
              <a:rPr lang="en"/>
              <a:t> sparse online local models, </a:t>
            </a:r>
            <a:r>
              <a:rPr i="1" lang="en"/>
              <a:t>M</a:t>
            </a:r>
            <a:r>
              <a:rPr baseline="-25000" i="1" lang="en"/>
              <a:t>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0000FF"/>
                </a:solidFill>
              </a:rPr>
              <a:t>Repeat</a:t>
            </a:r>
            <a:r>
              <a:rPr lang="en"/>
              <a:t> 3-9</a:t>
            </a: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5090027" y="2763759"/>
            <a:ext cx="1009500" cy="22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Local GP</a:t>
            </a:r>
            <a:endParaRPr sz="1200"/>
          </a:p>
        </p:txBody>
      </p:sp>
      <p:sp>
        <p:nvSpPr>
          <p:cNvPr id="131" name="Shape 131"/>
          <p:cNvSpPr/>
          <p:nvPr/>
        </p:nvSpPr>
        <p:spPr>
          <a:xfrm>
            <a:off x="5145374" y="3288987"/>
            <a:ext cx="898800" cy="22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Drift GP</a:t>
            </a:r>
            <a:endParaRPr sz="1200"/>
          </a:p>
        </p:txBody>
      </p:sp>
      <p:sp>
        <p:nvSpPr>
          <p:cNvPr id="132" name="Shape 132"/>
          <p:cNvSpPr/>
          <p:nvPr/>
        </p:nvSpPr>
        <p:spPr>
          <a:xfrm>
            <a:off x="6620240" y="2763759"/>
            <a:ext cx="898800" cy="22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Prediction</a:t>
            </a:r>
            <a:endParaRPr sz="1200"/>
          </a:p>
        </p:txBody>
      </p:sp>
      <p:sp>
        <p:nvSpPr>
          <p:cNvPr id="133" name="Shape 133"/>
          <p:cNvSpPr/>
          <p:nvPr/>
        </p:nvSpPr>
        <p:spPr>
          <a:xfrm>
            <a:off x="8002504" y="2763759"/>
            <a:ext cx="657900" cy="22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Robot</a:t>
            </a:r>
            <a:endParaRPr sz="1200"/>
          </a:p>
        </p:txBody>
      </p:sp>
      <p:sp>
        <p:nvSpPr>
          <p:cNvPr id="134" name="Shape 134"/>
          <p:cNvSpPr/>
          <p:nvPr/>
        </p:nvSpPr>
        <p:spPr>
          <a:xfrm>
            <a:off x="5000475" y="2639037"/>
            <a:ext cx="1191600" cy="99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" name="Shape 135"/>
          <p:cNvCxnSpPr>
            <a:stCxn id="132" idx="3"/>
            <a:endCxn id="133" idx="1"/>
          </p:cNvCxnSpPr>
          <p:nvPr/>
        </p:nvCxnSpPr>
        <p:spPr>
          <a:xfrm>
            <a:off x="7519040" y="2874609"/>
            <a:ext cx="48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Shape 136"/>
          <p:cNvCxnSpPr>
            <a:stCxn id="130" idx="3"/>
            <a:endCxn id="132" idx="1"/>
          </p:cNvCxnSpPr>
          <p:nvPr/>
        </p:nvCxnSpPr>
        <p:spPr>
          <a:xfrm>
            <a:off x="6099527" y="2874609"/>
            <a:ext cx="52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Shape 137"/>
          <p:cNvCxnSpPr>
            <a:stCxn id="131" idx="0"/>
            <a:endCxn id="130" idx="2"/>
          </p:cNvCxnSpPr>
          <p:nvPr/>
        </p:nvCxnSpPr>
        <p:spPr>
          <a:xfrm rot="10800000">
            <a:off x="5594774" y="2985387"/>
            <a:ext cx="0" cy="3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Shape 138"/>
          <p:cNvSpPr txBox="1"/>
          <p:nvPr/>
        </p:nvSpPr>
        <p:spPr>
          <a:xfrm>
            <a:off x="7291742" y="2678531"/>
            <a:ext cx="5925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/>
        </p:nvSpPr>
        <p:spPr>
          <a:xfrm>
            <a:off x="7623964" y="2571756"/>
            <a:ext cx="273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</a:t>
            </a:r>
            <a:endParaRPr sz="1200"/>
          </a:p>
        </p:txBody>
      </p:sp>
      <p:cxnSp>
        <p:nvCxnSpPr>
          <p:cNvPr id="140" name="Shape 140"/>
          <p:cNvCxnSpPr>
            <a:stCxn id="133" idx="3"/>
          </p:cNvCxnSpPr>
          <p:nvPr/>
        </p:nvCxnSpPr>
        <p:spPr>
          <a:xfrm>
            <a:off x="8660404" y="2874609"/>
            <a:ext cx="48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Shape 141"/>
          <p:cNvCxnSpPr>
            <a:stCxn id="131" idx="2"/>
            <a:endCxn id="142" idx="2"/>
          </p:cNvCxnSpPr>
          <p:nvPr/>
        </p:nvCxnSpPr>
        <p:spPr>
          <a:xfrm rot="-5400000">
            <a:off x="6967724" y="1514037"/>
            <a:ext cx="623700" cy="3369600"/>
          </a:xfrm>
          <a:prstGeom prst="bentConnector3">
            <a:avLst>
              <a:gd fmla="val -3817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Shape 143"/>
          <p:cNvCxnSpPr>
            <a:endCxn id="131" idx="2"/>
          </p:cNvCxnSpPr>
          <p:nvPr/>
        </p:nvCxnSpPr>
        <p:spPr>
          <a:xfrm rot="10800000">
            <a:off x="5594774" y="3510687"/>
            <a:ext cx="3300" cy="19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Shape 144"/>
          <p:cNvSpPr txBox="1"/>
          <p:nvPr/>
        </p:nvSpPr>
        <p:spPr>
          <a:xfrm>
            <a:off x="6564898" y="2362300"/>
            <a:ext cx="10095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Test Input</a:t>
            </a:r>
            <a:endParaRPr sz="1200"/>
          </a:p>
        </p:txBody>
      </p:sp>
      <p:cxnSp>
        <p:nvCxnSpPr>
          <p:cNvPr id="145" name="Shape 145"/>
          <p:cNvCxnSpPr>
            <a:stCxn id="144" idx="2"/>
            <a:endCxn id="132" idx="0"/>
          </p:cNvCxnSpPr>
          <p:nvPr/>
        </p:nvCxnSpPr>
        <p:spPr>
          <a:xfrm>
            <a:off x="7069648" y="2622700"/>
            <a:ext cx="0" cy="1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Shape 142"/>
          <p:cNvSpPr txBox="1"/>
          <p:nvPr/>
        </p:nvSpPr>
        <p:spPr>
          <a:xfrm>
            <a:off x="8840739" y="2583537"/>
            <a:ext cx="2472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</a:t>
            </a:r>
            <a:endParaRPr sz="1200"/>
          </a:p>
        </p:txBody>
      </p:sp>
      <p:cxnSp>
        <p:nvCxnSpPr>
          <p:cNvPr id="146" name="Shape 146"/>
          <p:cNvCxnSpPr>
            <a:stCxn id="132" idx="2"/>
            <a:endCxn id="134" idx="3"/>
          </p:cNvCxnSpPr>
          <p:nvPr/>
        </p:nvCxnSpPr>
        <p:spPr>
          <a:xfrm rot="5400000">
            <a:off x="6554990" y="2622609"/>
            <a:ext cx="151800" cy="877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Shape 147"/>
          <p:cNvCxnSpPr>
            <a:endCxn id="134" idx="3"/>
          </p:cNvCxnSpPr>
          <p:nvPr/>
        </p:nvCxnSpPr>
        <p:spPr>
          <a:xfrm rot="10800000">
            <a:off x="6192075" y="3137337"/>
            <a:ext cx="3111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980000"/>
                </a:solidFill>
              </a:rPr>
              <a:t>My Approach</a:t>
            </a:r>
            <a:r>
              <a:rPr lang="en" sz="2600"/>
              <a:t>: Sparse Online Local Gaussian Processes</a:t>
            </a:r>
            <a:endParaRPr sz="2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Notable Modifications:</a:t>
            </a:r>
            <a:endParaRPr b="1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Sparse “Drifting” GP Model</a:t>
            </a:r>
            <a:endParaRPr i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hyperparameters and support set, Z, are updated online via streaming GP method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Replace a current support point(s) with the new training point(s) before optimization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trained kernel (RBF) lengthscales for partitioning/prediction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Local “Streaming” Sparse GP Models</a:t>
            </a:r>
            <a:endParaRPr i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need to store partitioned data points for each model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 set Z updated online via streaming GP method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Hyperparameters set to “drifting” GP hyperparameters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Newly created models are seeded with “drifting” GP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Weighted Confidence Circular Prediction</a:t>
            </a:r>
            <a:endParaRPr i="1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Combining local prediction variance into weighting {ex.  wv = w*np.exp(-10*dw)/var) }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Biasing weights by distance between local model predictions and previous experience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Weighted circular mean used for angular predictions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6353725" y="2934125"/>
            <a:ext cx="1970100" cy="111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*Can also</a:t>
            </a:r>
            <a:r>
              <a:rPr lang="en"/>
              <a:t> increment/decreme</a:t>
            </a:r>
            <a:r>
              <a:rPr lang="en"/>
              <a:t>nt number of inducing points on the fly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Implementation: </a:t>
            </a:r>
            <a:r>
              <a:rPr lang="en">
                <a:solidFill>
                  <a:srgbClr val="000000"/>
                </a:solidFill>
              </a:rPr>
              <a:t>Algorithm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152475"/>
            <a:ext cx="411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 implemented in Python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Leverages GPy library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Currently run with offline trajectory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a class object, </a:t>
            </a:r>
            <a:r>
              <a:rPr i="1" lang="en"/>
              <a:t>LocalModels</a:t>
            </a:r>
            <a:r>
              <a:rPr lang="en"/>
              <a:t>, to maintain all attributes and functions for the algorithm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775" y="0"/>
            <a:ext cx="4478974" cy="504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Implementation: </a:t>
            </a:r>
            <a:r>
              <a:rPr lang="en"/>
              <a:t>Testing (Simulation)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of now, testing is done via my own custom Python class objects: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RobotModel: </a:t>
            </a:r>
            <a:r>
              <a:rPr lang="en"/>
              <a:t>nLink2D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Includes forward kinematics, plot utilities, and (optionally) inverse kinematics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Trajectory: Circle2D, Star2D, Spiral2D, nPoly2D, nRect2D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Creates test trajectories in 2D (for now)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TestData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Container for robot model and trajectory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**“Control” of the robot model is done via forward kinematics given the predicted joint position from algorithm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Results 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152475"/>
            <a:ext cx="276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On various trajectories, locations, and number of links</a:t>
            </a:r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825" y="219325"/>
            <a:ext cx="2905150" cy="21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975" y="219325"/>
            <a:ext cx="2942750" cy="220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900" y="2765625"/>
            <a:ext cx="2849917" cy="213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1437" y="2765613"/>
            <a:ext cx="2849925" cy="2137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8950" y="2695987"/>
            <a:ext cx="2942750" cy="220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Challenges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Angle wrap around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Partially “resolved” by unwrapping all angle predictions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Discontinuities/Uncertain predictions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Could be solved by jitter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Also (as Professor Yip suggested) by scaled small movements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Teleoperation interactivity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Desire for predictions to be both at pace with operator AND with good performance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pause/delay new teleoperation commands until good/safe prediction is made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Real-time speed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Reduce complexity in any overhead over redundant computations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 optimization iterations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Tradeoff model complexity for performance when reasonable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6350" y="3353825"/>
            <a:ext cx="1915950" cy="1815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9050" y="415150"/>
            <a:ext cx="3004950" cy="22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Plans Ahead (or in Progress)</a:t>
            </a:r>
            <a:endParaRPr>
              <a:solidFill>
                <a:srgbClr val="98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Progress: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Robot Models in URDF format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Transition back to ROS 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Simulation on 3D → nDOF manipulator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Ahead: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Teleoperated Inputs (via keyboard or Xbox Controller)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Parameter Tuning Strategy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Speed Improvements &amp; Optimizations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for real robot sensing/control</a:t>
            </a:r>
            <a:endParaRPr/>
          </a:p>
        </p:txBody>
      </p:sp>
      <p:pic>
        <p:nvPicPr>
          <p:cNvPr descr="robGP.png"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925" y="445025"/>
            <a:ext cx="2377075" cy="20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575" y="1152477"/>
            <a:ext cx="1733276" cy="9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Overview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My Research Goal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My Approach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Challenges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Plans Ahead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Motivation</a:t>
            </a:r>
            <a:r>
              <a:rPr lang="en"/>
              <a:t>: Learning to Manipulate</a:t>
            </a:r>
            <a:endParaRPr/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complex robotic systems have: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Inaccurate or unknown system models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Unknown environment dynamics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Non-stationary behavior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Through machine learning, we can </a:t>
            </a:r>
            <a:r>
              <a:rPr i="1" lang="en"/>
              <a:t>learn</a:t>
            </a:r>
            <a:r>
              <a:rPr lang="en"/>
              <a:t> a model of very complex systems, however, there remain many challenges such as: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Training Time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Availability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Deterministic Models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Appropriate model selection</a:t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102" y="204927"/>
            <a:ext cx="1225901" cy="21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103725"/>
            <a:ext cx="840650" cy="840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theter.gif"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2550" y="2942300"/>
            <a:ext cx="3559250" cy="20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Motivation</a:t>
            </a:r>
            <a:r>
              <a:rPr lang="en"/>
              <a:t>: Teleoperation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</a:t>
            </a:r>
            <a:r>
              <a:rPr b="1" lang="en"/>
              <a:t>teleoperation tasks</a:t>
            </a:r>
            <a:r>
              <a:rPr lang="en"/>
              <a:t>, both sensor readings and motor commands come in </a:t>
            </a:r>
            <a:r>
              <a:rPr i="1" lang="en"/>
              <a:t>streams </a:t>
            </a:r>
            <a:r>
              <a:rPr lang="en"/>
              <a:t>of data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a data-driven controller, the robot model (mapping from state to actuator) should be </a:t>
            </a:r>
            <a:r>
              <a:rPr i="1" lang="en"/>
              <a:t>learned</a:t>
            </a:r>
            <a:r>
              <a:rPr lang="en"/>
              <a:t> and </a:t>
            </a:r>
            <a:r>
              <a:rPr i="1" lang="en"/>
              <a:t>adapt</a:t>
            </a:r>
            <a:r>
              <a:rPr lang="en"/>
              <a:t> to these streams of data, while also making accurate </a:t>
            </a:r>
            <a:r>
              <a:rPr i="1" lang="en"/>
              <a:t>predictions</a:t>
            </a:r>
            <a:r>
              <a:rPr lang="en"/>
              <a:t> about the desired actuator inputs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a nutshell, need a controller which is: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Robust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Adaptive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Real-Time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Data-efficient</a:t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850" y="2930350"/>
            <a:ext cx="3594451" cy="20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My Research Goal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highlight>
                  <a:schemeClr val="lt1"/>
                </a:highlight>
              </a:rPr>
              <a:t>Aim:</a:t>
            </a:r>
            <a:r>
              <a:rPr lang="en" sz="2200">
                <a:highlight>
                  <a:schemeClr val="lt1"/>
                </a:highlight>
              </a:rPr>
              <a:t> Online model-learning and control (inverse kinematics) for a teleoperation task</a:t>
            </a:r>
            <a:endParaRPr sz="2200">
              <a:highlight>
                <a:schemeClr val="lt1"/>
              </a:highlight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highlight>
                  <a:schemeClr val="lt1"/>
                </a:highlight>
              </a:rPr>
              <a:t>Plan:</a:t>
            </a:r>
            <a:r>
              <a:rPr lang="en" sz="2200">
                <a:highlight>
                  <a:schemeClr val="lt1"/>
                </a:highlight>
              </a:rPr>
              <a:t> Sparse Online Local Gaussian Process Regression (SOLGPR) to infer a mapping of robot sensor states (task space) to joint states and perform a prediction of the teleoperation command for joint control.</a:t>
            </a:r>
            <a:endParaRPr sz="2200">
              <a:highlight>
                <a:schemeClr val="lt1"/>
              </a:highlight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highlight>
                  <a:schemeClr val="lt1"/>
                </a:highlight>
              </a:rPr>
              <a:t>Potential Application:</a:t>
            </a:r>
            <a:r>
              <a:rPr lang="en" sz="2200">
                <a:highlight>
                  <a:schemeClr val="lt1"/>
                </a:highlight>
              </a:rPr>
              <a:t> Teleoperation of remote robotic catheter for catheter ablation in minimally invasive surgery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Methods</a:t>
            </a:r>
            <a:r>
              <a:rPr lang="en"/>
              <a:t>: </a:t>
            </a:r>
            <a:r>
              <a:rPr lang="en">
                <a:solidFill>
                  <a:srgbClr val="000000"/>
                </a:solidFill>
              </a:rPr>
              <a:t>Gaussian Processes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609275"/>
            <a:ext cx="516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Gaussian Process is a </a:t>
            </a:r>
            <a:r>
              <a:rPr b="1" lang="en"/>
              <a:t>distribution over functions</a:t>
            </a:r>
            <a:r>
              <a:rPr lang="en"/>
              <a:t> (Rasmussen &amp; Williams ‘06)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 is characterized by a</a:t>
            </a:r>
            <a:r>
              <a:rPr b="1" lang="en"/>
              <a:t> mean function</a:t>
            </a:r>
            <a:r>
              <a:rPr lang="en"/>
              <a:t>, m, and </a:t>
            </a:r>
            <a:r>
              <a:rPr b="1" lang="en"/>
              <a:t>covariance function</a:t>
            </a:r>
            <a:r>
              <a:rPr lang="en"/>
              <a:t>, 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regression, we want to infer the function output for test inputs, f*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</a:t>
            </a:r>
            <a:r>
              <a:rPr i="1" lang="en"/>
              <a:t>learn</a:t>
            </a:r>
            <a:r>
              <a:rPr lang="en"/>
              <a:t> by optimizing the hyperparameters of the covariance function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326" y="2609138"/>
            <a:ext cx="3467200" cy="260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125" y="1315925"/>
            <a:ext cx="2245075" cy="2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563" y="1965075"/>
            <a:ext cx="3176726" cy="4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Methods</a:t>
            </a:r>
            <a:r>
              <a:rPr lang="en"/>
              <a:t>: </a:t>
            </a:r>
            <a:r>
              <a:rPr lang="en">
                <a:solidFill>
                  <a:srgbClr val="000000"/>
                </a:solidFill>
              </a:rPr>
              <a:t>Sparse Gaussian Processes (via VI)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Support Points:</a:t>
            </a:r>
            <a:r>
              <a:rPr lang="en"/>
              <a:t>identify/induce a small set of support points , M &lt;&lt; N, that can approximate the kernel matrix, K, thereby reducing the computational complexity 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Variational Inference for GP</a:t>
            </a:r>
            <a:r>
              <a:rPr lang="en"/>
              <a:t>: First introduced in (Titsias ‘09)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Approach: </a:t>
            </a:r>
            <a:r>
              <a:rPr lang="en"/>
              <a:t>infer the induced support points (and kernel hyperparameters) via VI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				→ </a:t>
            </a:r>
            <a:endParaRPr b="1"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58" y="2057175"/>
            <a:ext cx="3980625" cy="8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175" y="2235400"/>
            <a:ext cx="3393500" cy="4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550" y="4152375"/>
            <a:ext cx="2233552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1100" y="4097825"/>
            <a:ext cx="4183923" cy="7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Methods</a:t>
            </a:r>
            <a:r>
              <a:rPr lang="en"/>
              <a:t>: </a:t>
            </a:r>
            <a:r>
              <a:rPr lang="en">
                <a:solidFill>
                  <a:srgbClr val="000000"/>
                </a:solidFill>
              </a:rPr>
              <a:t>(Streaming) Sparse Gaussian Processes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152475"/>
            <a:ext cx="865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 </a:t>
            </a:r>
            <a:r>
              <a:rPr lang="en"/>
              <a:t>Apply VI in the sequential streaming setting (i.e. with incremental updates)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Approach: </a:t>
            </a:r>
            <a:r>
              <a:rPr lang="en"/>
              <a:t>Update previous approximation to true posterior to form new </a:t>
            </a:r>
            <a:r>
              <a:rPr lang="en"/>
              <a:t>one     </a:t>
            </a:r>
            <a:endParaRPr/>
          </a:p>
          <a:p>
            <a:pPr indent="0" lvl="0" marL="502920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      Reconstruct KL-divergence: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137160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Get </a:t>
            </a:r>
            <a:r>
              <a:rPr b="1" lang="en"/>
              <a:t>variational free energy / lower bound: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2071313"/>
            <a:ext cx="5249999" cy="10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3125675"/>
            <a:ext cx="4470700" cy="5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5">
            <a:alphaModFix/>
          </a:blip>
          <a:srcRect b="60375" l="0" r="68588" t="0"/>
          <a:stretch/>
        </p:blipFill>
        <p:spPr>
          <a:xfrm>
            <a:off x="6177925" y="2881350"/>
            <a:ext cx="2244650" cy="4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0125" y="4182075"/>
            <a:ext cx="6723749" cy="71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Shape 113"/>
          <p:cNvCxnSpPr/>
          <p:nvPr/>
        </p:nvCxnSpPr>
        <p:spPr>
          <a:xfrm>
            <a:off x="5040350" y="3125675"/>
            <a:ext cx="87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Shape 114"/>
          <p:cNvCxnSpPr/>
          <p:nvPr/>
        </p:nvCxnSpPr>
        <p:spPr>
          <a:xfrm flipH="1">
            <a:off x="5263225" y="3360050"/>
            <a:ext cx="1818900" cy="4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Methods</a:t>
            </a:r>
            <a:r>
              <a:rPr lang="en"/>
              <a:t>: </a:t>
            </a:r>
            <a:r>
              <a:rPr lang="en">
                <a:solidFill>
                  <a:srgbClr val="000000"/>
                </a:solidFill>
              </a:rPr>
              <a:t>Local Gaussian Processes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152475"/>
            <a:ext cx="635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GP, can find </a:t>
            </a:r>
            <a:r>
              <a:rPr b="1" lang="en"/>
              <a:t>local models</a:t>
            </a:r>
            <a:r>
              <a:rPr lang="en"/>
              <a:t> of our dataset, each with partitioned local points (Nguyen-Tuong et al. ‘08)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points are </a:t>
            </a:r>
            <a:r>
              <a:rPr b="1" lang="en"/>
              <a:t>partitioned</a:t>
            </a:r>
            <a:r>
              <a:rPr lang="en"/>
              <a:t> into local models according to a distance metric between a query point and a center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new local model is added when </a:t>
            </a:r>
            <a:r>
              <a:rPr i="1" lang="en"/>
              <a:t>w</a:t>
            </a:r>
            <a:r>
              <a:rPr baseline="-25000" i="1" lang="en"/>
              <a:t>k</a:t>
            </a:r>
            <a:r>
              <a:rPr lang="en"/>
              <a:t> &lt; </a:t>
            </a:r>
            <a:r>
              <a:rPr i="1" lang="en"/>
              <a:t>w</a:t>
            </a:r>
            <a:r>
              <a:rPr baseline="-25000" i="1" lang="en"/>
              <a:t>gen</a:t>
            </a:r>
            <a:r>
              <a:rPr i="1" lang="en"/>
              <a:t> </a:t>
            </a:r>
            <a:r>
              <a:rPr lang="en"/>
              <a:t>and its covariance matrix is updated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prediction, uses a </a:t>
            </a:r>
            <a:r>
              <a:rPr b="1" lang="en"/>
              <a:t>modified* weighted prediction </a:t>
            </a:r>
            <a:r>
              <a:rPr lang="en"/>
              <a:t>                         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412" y="2532325"/>
            <a:ext cx="3743575" cy="5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623" y="4160075"/>
            <a:ext cx="1766250" cy="8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/>
          <p:nvPr/>
        </p:nvSpPr>
        <p:spPr>
          <a:xfrm>
            <a:off x="5083575" y="2532325"/>
            <a:ext cx="3665100" cy="65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*the choice of W is determined by optimizing a subsampled full GP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